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CC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78" y="19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1" d="100"/>
          <a:sy n="51" d="100"/>
        </p:scale>
        <p:origin x="298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705A3B-E8B6-411E-AB97-0EC500F669D3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3488"/>
            <a:ext cx="23034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4F654F-CD15-4E96-A822-F478DC09BA2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8248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4F654F-CD15-4E96-A822-F478DC09BA27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0775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A90E9-8CC1-4F9D-A447-D4AE29A67199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79398-A950-4DA6-8AD9-1F2CF37DD2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2580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A90E9-8CC1-4F9D-A447-D4AE29A67199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79398-A950-4DA6-8AD9-1F2CF37DD2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8491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A90E9-8CC1-4F9D-A447-D4AE29A67199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79398-A950-4DA6-8AD9-1F2CF37DD2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3777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A90E9-8CC1-4F9D-A447-D4AE29A67199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79398-A950-4DA6-8AD9-1F2CF37DD2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1547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A90E9-8CC1-4F9D-A447-D4AE29A67199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79398-A950-4DA6-8AD9-1F2CF37DD2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2084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A90E9-8CC1-4F9D-A447-D4AE29A67199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79398-A950-4DA6-8AD9-1F2CF37DD2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1503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A90E9-8CC1-4F9D-A447-D4AE29A67199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79398-A950-4DA6-8AD9-1F2CF37DD2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3994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A90E9-8CC1-4F9D-A447-D4AE29A67199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79398-A950-4DA6-8AD9-1F2CF37DD2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9217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A90E9-8CC1-4F9D-A447-D4AE29A67199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79398-A950-4DA6-8AD9-1F2CF37DD2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2962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A90E9-8CC1-4F9D-A447-D4AE29A67199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79398-A950-4DA6-8AD9-1F2CF37DD2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8073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A90E9-8CC1-4F9D-A447-D4AE29A67199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79398-A950-4DA6-8AD9-1F2CF37DD2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3396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CA90E9-8CC1-4F9D-A447-D4AE29A67199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279398-A950-4DA6-8AD9-1F2CF37DD2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3865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722B1DE-FEA5-409E-9CA0-CA1C1F88BD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1539" y="853640"/>
            <a:ext cx="6156886" cy="1274743"/>
          </a:xfrm>
          <a:solidFill>
            <a:srgbClr val="FF99CC"/>
          </a:solidFill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kumimoji="1" lang="ja-JP" altLang="en-US" sz="7500" b="1" dirty="0">
                <a:solidFill>
                  <a:schemeClr val="bg1"/>
                </a:solidFill>
                <a:latin typeface="+mn-ea"/>
                <a:ea typeface="+mn-ea"/>
              </a:rPr>
              <a:t>事前</a:t>
            </a:r>
            <a:r>
              <a:rPr lang="ja-JP" altLang="en-US" sz="7500" b="1" dirty="0">
                <a:solidFill>
                  <a:schemeClr val="bg1"/>
                </a:solidFill>
                <a:latin typeface="+mn-ea"/>
                <a:ea typeface="+mn-ea"/>
              </a:rPr>
              <a:t>申込</a:t>
            </a:r>
            <a:r>
              <a:rPr kumimoji="1" lang="ja-JP" altLang="en-US" sz="7500" b="1" dirty="0">
                <a:solidFill>
                  <a:schemeClr val="bg1"/>
                </a:solidFill>
                <a:latin typeface="+mn-ea"/>
                <a:ea typeface="+mn-ea"/>
              </a:rPr>
              <a:t>制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3B9E4EAD-E924-4F69-9F75-B9779F6A28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9575" y="297614"/>
            <a:ext cx="5934075" cy="551881"/>
          </a:xfrm>
        </p:spPr>
        <p:txBody>
          <a:bodyPr>
            <a:noAutofit/>
          </a:bodyPr>
          <a:lstStyle/>
          <a:p>
            <a:r>
              <a:rPr kumimoji="1" lang="ja-JP" altLang="en-US" sz="2400" b="1" dirty="0">
                <a:latin typeface="+mn-ea"/>
              </a:rPr>
              <a:t>令和</a:t>
            </a:r>
            <a:r>
              <a:rPr kumimoji="1" lang="en-US" altLang="ja-JP" sz="2400" b="1" dirty="0">
                <a:latin typeface="+mn-ea"/>
              </a:rPr>
              <a:t>7</a:t>
            </a:r>
            <a:r>
              <a:rPr kumimoji="1" lang="ja-JP" altLang="en-US" sz="2400" b="1" dirty="0">
                <a:latin typeface="+mn-ea"/>
              </a:rPr>
              <a:t>年分の税理士による無料申告相談は</a:t>
            </a:r>
          </a:p>
        </p:txBody>
      </p:sp>
      <p:sp>
        <p:nvSpPr>
          <p:cNvPr id="4" name="字幕 2">
            <a:extLst>
              <a:ext uri="{FF2B5EF4-FFF2-40B4-BE49-F238E27FC236}">
                <a16:creationId xmlns:a16="http://schemas.microsoft.com/office/drawing/2014/main" id="{B3AB8355-7A14-4321-9605-4A2E2FC0F037}"/>
              </a:ext>
            </a:extLst>
          </p:cNvPr>
          <p:cNvSpPr txBox="1">
            <a:spLocks/>
          </p:cNvSpPr>
          <p:nvPr/>
        </p:nvSpPr>
        <p:spPr>
          <a:xfrm>
            <a:off x="409575" y="4814445"/>
            <a:ext cx="6156886" cy="20023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altLang="ja-JP" sz="2000" dirty="0"/>
          </a:p>
        </p:txBody>
      </p:sp>
      <p:sp>
        <p:nvSpPr>
          <p:cNvPr id="6" name="字幕 2">
            <a:extLst>
              <a:ext uri="{FF2B5EF4-FFF2-40B4-BE49-F238E27FC236}">
                <a16:creationId xmlns:a16="http://schemas.microsoft.com/office/drawing/2014/main" id="{C8F5D636-642C-4D1D-BDCE-CA9242AC113F}"/>
              </a:ext>
            </a:extLst>
          </p:cNvPr>
          <p:cNvSpPr txBox="1">
            <a:spLocks/>
          </p:cNvSpPr>
          <p:nvPr/>
        </p:nvSpPr>
        <p:spPr>
          <a:xfrm>
            <a:off x="410544" y="8261310"/>
            <a:ext cx="5933106" cy="64633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dirty="0"/>
              <a:t>◆当日入場整理券の配付も行いますが、無くなり次第</a:t>
            </a:r>
            <a:endParaRPr lang="en-US" altLang="ja-JP" dirty="0"/>
          </a:p>
          <a:p>
            <a:pPr algn="l"/>
            <a:r>
              <a:rPr lang="ja-JP" altLang="en-US" dirty="0"/>
              <a:t>　終了となります。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65DF6088-DCD5-4F15-A716-3691A611B020}"/>
              </a:ext>
            </a:extLst>
          </p:cNvPr>
          <p:cNvSpPr/>
          <p:nvPr/>
        </p:nvSpPr>
        <p:spPr>
          <a:xfrm>
            <a:off x="0" y="0"/>
            <a:ext cx="6858000" cy="9905999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字幕 2">
            <a:extLst>
              <a:ext uri="{FF2B5EF4-FFF2-40B4-BE49-F238E27FC236}">
                <a16:creationId xmlns:a16="http://schemas.microsoft.com/office/drawing/2014/main" id="{7B0279DA-1F31-41C8-AFF1-7167E7E3A532}"/>
              </a:ext>
            </a:extLst>
          </p:cNvPr>
          <p:cNvSpPr txBox="1">
            <a:spLocks/>
          </p:cNvSpPr>
          <p:nvPr/>
        </p:nvSpPr>
        <p:spPr>
          <a:xfrm>
            <a:off x="445430" y="2973717"/>
            <a:ext cx="3378587" cy="4964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ja-JP" altLang="en-US" sz="2400" b="1" dirty="0"/>
              <a:t>◆事前申込専用サイト　　　</a:t>
            </a:r>
            <a:endParaRPr lang="en-US" altLang="ja-JP" sz="2400" b="1" dirty="0"/>
          </a:p>
          <a:p>
            <a:pPr algn="l"/>
            <a:r>
              <a:rPr lang="ja-JP" altLang="en-US" sz="2400" b="1" dirty="0"/>
              <a:t>　</a:t>
            </a:r>
          </a:p>
        </p:txBody>
      </p:sp>
      <p:sp>
        <p:nvSpPr>
          <p:cNvPr id="14" name="字幕 2">
            <a:extLst>
              <a:ext uri="{FF2B5EF4-FFF2-40B4-BE49-F238E27FC236}">
                <a16:creationId xmlns:a16="http://schemas.microsoft.com/office/drawing/2014/main" id="{CF95A5A9-8F14-4868-A902-9BCD567651BB}"/>
              </a:ext>
            </a:extLst>
          </p:cNvPr>
          <p:cNvSpPr txBox="1">
            <a:spLocks/>
          </p:cNvSpPr>
          <p:nvPr/>
        </p:nvSpPr>
        <p:spPr>
          <a:xfrm>
            <a:off x="0" y="4367993"/>
            <a:ext cx="6062597" cy="4964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2000" b="1" dirty="0"/>
              <a:t>　</a:t>
            </a:r>
            <a:r>
              <a:rPr lang="en-US" altLang="ja-JP" sz="2000" b="1" dirty="0"/>
              <a:t>※</a:t>
            </a:r>
            <a:r>
              <a:rPr lang="ja-JP" altLang="en-US" b="1" u="sng" dirty="0"/>
              <a:t>上記の申込は納税地が芝税務署の方専用となります。</a:t>
            </a:r>
            <a:r>
              <a:rPr lang="ja-JP" altLang="en-US" sz="2400" b="1" dirty="0"/>
              <a:t>　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2E70F5A7-149C-4720-804F-5D5AE717C48E}"/>
              </a:ext>
            </a:extLst>
          </p:cNvPr>
          <p:cNvSpPr txBox="1"/>
          <p:nvPr/>
        </p:nvSpPr>
        <p:spPr>
          <a:xfrm>
            <a:off x="405065" y="7488902"/>
            <a:ext cx="593858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ja-JP" altLang="en-US" dirty="0"/>
              <a:t>◆</a:t>
            </a:r>
            <a:r>
              <a:rPr lang="ja-JP" altLang="en-US" sz="1800" dirty="0"/>
              <a:t>令和</a:t>
            </a:r>
            <a:r>
              <a:rPr lang="en-US" altLang="ja-JP" sz="1800" dirty="0"/>
              <a:t>7</a:t>
            </a:r>
            <a:r>
              <a:rPr lang="ja-JP" altLang="en-US" sz="1800" dirty="0"/>
              <a:t>年分の税理士による無料申告相談は、混雑回避</a:t>
            </a:r>
            <a:endParaRPr lang="en-US" altLang="ja-JP" sz="1800" dirty="0"/>
          </a:p>
          <a:p>
            <a:pPr algn="l"/>
            <a:r>
              <a:rPr lang="ja-JP" altLang="en-US" sz="1800" dirty="0"/>
              <a:t>　のため、</a:t>
            </a:r>
            <a:r>
              <a:rPr lang="en-US" altLang="ja-JP" sz="1800" dirty="0"/>
              <a:t>web</a:t>
            </a:r>
            <a:r>
              <a:rPr lang="ja-JP" altLang="en-US" sz="1800" dirty="0"/>
              <a:t>による事前申込を受付します。</a:t>
            </a:r>
            <a:endParaRPr lang="en-US" altLang="ja-JP" sz="1800" dirty="0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BA7BDDBE-1B88-2BF2-4C1A-A68C4961A700}"/>
              </a:ext>
            </a:extLst>
          </p:cNvPr>
          <p:cNvSpPr txBox="1"/>
          <p:nvPr/>
        </p:nvSpPr>
        <p:spPr>
          <a:xfrm>
            <a:off x="264780" y="2135601"/>
            <a:ext cx="630168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altLang="ja-JP" sz="3200" b="1" u="sng" dirty="0"/>
              <a:t>(</a:t>
            </a:r>
            <a:r>
              <a:rPr lang="ja-JP" altLang="en-US" sz="3200" b="1" u="sng" dirty="0"/>
              <a:t>令和</a:t>
            </a:r>
            <a:r>
              <a:rPr lang="en-US" altLang="ja-JP" sz="3200" b="1" u="sng" dirty="0"/>
              <a:t>8</a:t>
            </a:r>
            <a:r>
              <a:rPr lang="ja-JP" altLang="en-US" sz="3200" b="1" u="sng" dirty="0"/>
              <a:t>年</a:t>
            </a:r>
            <a:r>
              <a:rPr lang="en-US" altLang="ja-JP" sz="3200" b="1" u="sng" dirty="0"/>
              <a:t>1</a:t>
            </a:r>
            <a:r>
              <a:rPr lang="ja-JP" altLang="en-US" sz="3200" b="1" u="sng" dirty="0"/>
              <a:t>月</a:t>
            </a:r>
            <a:r>
              <a:rPr lang="en-US" altLang="ja-JP" sz="3200" b="1" u="sng" dirty="0"/>
              <a:t>9</a:t>
            </a:r>
            <a:r>
              <a:rPr lang="ja-JP" altLang="en-US" sz="3200" b="1" u="sng" dirty="0"/>
              <a:t>日</a:t>
            </a:r>
            <a:r>
              <a:rPr lang="en-US" altLang="ja-JP" sz="3200" b="1" u="sng" dirty="0"/>
              <a:t>(</a:t>
            </a:r>
            <a:r>
              <a:rPr lang="ja-JP" altLang="en-US" sz="3200" b="1" u="sng" dirty="0"/>
              <a:t>金</a:t>
            </a:r>
            <a:r>
              <a:rPr lang="en-US" altLang="ja-JP" sz="3200" b="1" u="sng" dirty="0"/>
              <a:t>)</a:t>
            </a:r>
            <a:r>
              <a:rPr lang="ja-JP" altLang="en-US" sz="3200" b="1" u="sng" dirty="0"/>
              <a:t>午前</a:t>
            </a:r>
            <a:r>
              <a:rPr lang="en-US" altLang="ja-JP" sz="3200" b="1" u="sng" dirty="0"/>
              <a:t>9</a:t>
            </a:r>
            <a:r>
              <a:rPr lang="ja-JP" altLang="en-US" sz="3200" b="1" u="sng" dirty="0"/>
              <a:t>時開始</a:t>
            </a:r>
            <a:r>
              <a:rPr lang="en-US" altLang="ja-JP" sz="3200" b="1" u="sng" dirty="0"/>
              <a:t>)</a:t>
            </a: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46F6C6BF-8D33-E25F-D229-698A61E32D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5827710"/>
              </p:ext>
            </p:extLst>
          </p:nvPr>
        </p:nvGraphicFramePr>
        <p:xfrm>
          <a:off x="405065" y="5012867"/>
          <a:ext cx="5915025" cy="2361184"/>
        </p:xfrm>
        <a:graphic>
          <a:graphicData uri="http://schemas.openxmlformats.org/drawingml/2006/table">
            <a:tbl>
              <a:tblPr/>
              <a:tblGrid>
                <a:gridCol w="1220363">
                  <a:extLst>
                    <a:ext uri="{9D8B030D-6E8A-4147-A177-3AD203B41FA5}">
                      <a16:colId xmlns:a16="http://schemas.microsoft.com/office/drawing/2014/main" val="732392934"/>
                    </a:ext>
                  </a:extLst>
                </a:gridCol>
                <a:gridCol w="2104504">
                  <a:extLst>
                    <a:ext uri="{9D8B030D-6E8A-4147-A177-3AD203B41FA5}">
                      <a16:colId xmlns:a16="http://schemas.microsoft.com/office/drawing/2014/main" val="4266430126"/>
                    </a:ext>
                  </a:extLst>
                </a:gridCol>
                <a:gridCol w="1220363">
                  <a:extLst>
                    <a:ext uri="{9D8B030D-6E8A-4147-A177-3AD203B41FA5}">
                      <a16:colId xmlns:a16="http://schemas.microsoft.com/office/drawing/2014/main" val="1554578737"/>
                    </a:ext>
                  </a:extLst>
                </a:gridCol>
                <a:gridCol w="1369795">
                  <a:extLst>
                    <a:ext uri="{9D8B030D-6E8A-4147-A177-3AD203B41FA5}">
                      <a16:colId xmlns:a16="http://schemas.microsoft.com/office/drawing/2014/main" val="3860042700"/>
                    </a:ext>
                  </a:extLst>
                </a:gridCol>
              </a:tblGrid>
              <a:tr h="310694"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期　間</a:t>
                      </a:r>
                    </a:p>
                  </a:txBody>
                  <a:tcPr marL="9340" marR="9340" marT="93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会　場</a:t>
                      </a:r>
                    </a:p>
                  </a:txBody>
                  <a:tcPr marL="9340" marR="9340" marT="93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所在地</a:t>
                      </a:r>
                    </a:p>
                  </a:txBody>
                  <a:tcPr marL="9340" marR="9340" marT="93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受付時間等</a:t>
                      </a:r>
                    </a:p>
                  </a:txBody>
                  <a:tcPr marL="9340" marR="9340" marT="93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8690481"/>
                  </a:ext>
                </a:extLst>
              </a:tr>
              <a:tr h="31069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游ゴシック" panose="020B0400000000000000" pitchFamily="50" charset="-128"/>
                        </a:rPr>
                        <a:t>1</a:t>
                      </a:r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月</a:t>
                      </a:r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28</a:t>
                      </a:r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日</a:t>
                      </a:r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游ゴシック" panose="020B0400000000000000" pitchFamily="50" charset="-128"/>
                        </a:rPr>
                        <a:t>(</a:t>
                      </a:r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水</a:t>
                      </a:r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游ゴシック" panose="020B0400000000000000" pitchFamily="50" charset="-128"/>
                        </a:rPr>
                        <a:t>)</a:t>
                      </a:r>
                    </a:p>
                  </a:txBody>
                  <a:tcPr marL="9340" marR="9340" marT="93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芝浦港南区民センター</a:t>
                      </a:r>
                    </a:p>
                  </a:txBody>
                  <a:tcPr marL="9340" marR="9340" marT="93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港区</a:t>
                      </a:r>
                    </a:p>
                  </a:txBody>
                  <a:tcPr marL="9340" marR="9340" marT="93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【</a:t>
                      </a:r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受付時間</a:t>
                      </a:r>
                      <a:r>
                        <a:rPr lang="en-US" altLang="ja-JP" sz="1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】</a:t>
                      </a:r>
                    </a:p>
                  </a:txBody>
                  <a:tcPr marL="9340" marR="9340" marT="93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8203175"/>
                  </a:ext>
                </a:extLst>
              </a:tr>
              <a:tr h="31069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游ゴシック" panose="020B0400000000000000" pitchFamily="50" charset="-128"/>
                        </a:rPr>
                        <a:t>1</a:t>
                      </a:r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月</a:t>
                      </a:r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游ゴシック" panose="020B0400000000000000" pitchFamily="50" charset="-128"/>
                        </a:rPr>
                        <a:t>29</a:t>
                      </a:r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日</a:t>
                      </a:r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游ゴシック" panose="020B0400000000000000" pitchFamily="50" charset="-128"/>
                        </a:rPr>
                        <a:t>(</a:t>
                      </a:r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木</a:t>
                      </a:r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游ゴシック" panose="020B0400000000000000" pitchFamily="50" charset="-128"/>
                        </a:rPr>
                        <a:t>)</a:t>
                      </a:r>
                    </a:p>
                  </a:txBody>
                  <a:tcPr marL="9340" marR="9340" marT="93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游ゴシック" panose="020B0400000000000000" pitchFamily="50" charset="-128"/>
                        </a:rPr>
                        <a:t>1</a:t>
                      </a:r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階区民ホール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游ゴシック" panose="020B0400000000000000" pitchFamily="50" charset="-128"/>
                      </a:endParaRPr>
                    </a:p>
                  </a:txBody>
                  <a:tcPr marL="9340" marR="9340" marT="93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芝浦</a:t>
                      </a:r>
                      <a:r>
                        <a:rPr lang="en-US" altLang="ja-JP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游ゴシック" panose="020B0400000000000000" pitchFamily="50" charset="-128"/>
                        </a:rPr>
                        <a:t>4-13-1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340" marR="9340" marT="93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游ゴシック" panose="020B0400000000000000" pitchFamily="50" charset="-128"/>
                        </a:rPr>
                        <a:t>  </a:t>
                      </a:r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游ゴシック" panose="020B0400000000000000" pitchFamily="50" charset="-128"/>
                        </a:rPr>
                        <a:t>9:30</a:t>
                      </a:r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～</a:t>
                      </a:r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游ゴシック" panose="020B0400000000000000" pitchFamily="50" charset="-128"/>
                        </a:rPr>
                        <a:t>11:30</a:t>
                      </a:r>
                    </a:p>
                  </a:txBody>
                  <a:tcPr marL="9340" marR="9340" marT="93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1115319"/>
                  </a:ext>
                </a:extLst>
              </a:tr>
              <a:tr h="310694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340" marR="9340" marT="93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340" marR="9340" marT="93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340" marR="9340" marT="93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游ゴシック" panose="020B0400000000000000" pitchFamily="50" charset="-128"/>
                        </a:rPr>
                        <a:t>13:00</a:t>
                      </a:r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～</a:t>
                      </a:r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游ゴシック" panose="020B0400000000000000" pitchFamily="50" charset="-128"/>
                        </a:rPr>
                        <a:t>15:30</a:t>
                      </a:r>
                    </a:p>
                  </a:txBody>
                  <a:tcPr marL="9340" marR="9340" marT="93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24861715"/>
                  </a:ext>
                </a:extLst>
              </a:tr>
              <a:tr h="31069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游ゴシック" panose="020B0400000000000000" pitchFamily="50" charset="-128"/>
                        </a:rPr>
                        <a:t>2</a:t>
                      </a:r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月</a:t>
                      </a:r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游ゴシック" panose="020B0400000000000000" pitchFamily="50" charset="-128"/>
                        </a:rPr>
                        <a:t>2</a:t>
                      </a:r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日</a:t>
                      </a:r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游ゴシック" panose="020B0400000000000000" pitchFamily="50" charset="-128"/>
                        </a:rPr>
                        <a:t>(</a:t>
                      </a:r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月</a:t>
                      </a:r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游ゴシック" panose="020B0400000000000000" pitchFamily="50" charset="-128"/>
                        </a:rPr>
                        <a:t>)</a:t>
                      </a:r>
                    </a:p>
                  </a:txBody>
                  <a:tcPr marL="9340" marR="9340" marT="93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</a:rPr>
                        <a:t>神応区民協働スペース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+mn-ea"/>
                      </a:endParaRPr>
                    </a:p>
                    <a:p>
                      <a:pPr algn="just" rtl="0" fontAlgn="ctr"/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</a:rPr>
                        <a:t>神応ほっとプラザ</a:t>
                      </a:r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</a:rPr>
                        <a:t>4</a:t>
                      </a:r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</a:rPr>
                        <a:t>階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340" marR="9340" marT="93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港区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algn="l" rtl="0" fontAlgn="ctr"/>
                      <a:r>
                        <a:rPr lang="zh-CN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白金</a:t>
                      </a:r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6-9-5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340" marR="9340" marT="93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【</a:t>
                      </a:r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相談時間</a:t>
                      </a:r>
                      <a:r>
                        <a:rPr lang="en-US" altLang="ja-JP" sz="1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】</a:t>
                      </a:r>
                    </a:p>
                  </a:txBody>
                  <a:tcPr marL="9340" marR="9340" marT="93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9985725"/>
                  </a:ext>
                </a:extLst>
              </a:tr>
              <a:tr h="310694"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～</a:t>
                      </a:r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Yu Gothic" panose="020B0400000000000000" pitchFamily="50" charset="-128"/>
                        </a:rPr>
                        <a:t>2</a:t>
                      </a:r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月</a:t>
                      </a:r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Yu Gothic" panose="020B0400000000000000" pitchFamily="50" charset="-128"/>
                        </a:rPr>
                        <a:t>6</a:t>
                      </a:r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日</a:t>
                      </a:r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Yu Gothic" panose="020B0400000000000000" pitchFamily="50" charset="-128"/>
                        </a:rPr>
                        <a:t>(</a:t>
                      </a:r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金</a:t>
                      </a:r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Yu Gothic" panose="020B0400000000000000" pitchFamily="50" charset="-128"/>
                        </a:rPr>
                        <a:t>)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9340" marR="9340" marT="93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游ゴシック" panose="020B0400000000000000" pitchFamily="50" charset="-128"/>
                      </a:endParaRPr>
                    </a:p>
                  </a:txBody>
                  <a:tcPr marL="9340" marR="9340" marT="93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340" marR="9340" marT="93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游ゴシック" panose="020B0400000000000000" pitchFamily="50" charset="-128"/>
                        </a:rPr>
                        <a:t>  </a:t>
                      </a:r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游ゴシック" panose="020B0400000000000000" pitchFamily="50" charset="-128"/>
                        </a:rPr>
                        <a:t>9:30</a:t>
                      </a:r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～</a:t>
                      </a:r>
                      <a:r>
                        <a:rPr lang="en-US" altLang="ja-JP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游ゴシック" panose="020B0400000000000000" pitchFamily="50" charset="-128"/>
                        </a:rPr>
                        <a:t>12:00</a:t>
                      </a:r>
                    </a:p>
                  </a:txBody>
                  <a:tcPr marL="9340" marR="9340" marT="93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7381913"/>
                  </a:ext>
                </a:extLst>
              </a:tr>
              <a:tr h="310694">
                <a:tc>
                  <a:txBody>
                    <a:bodyPr/>
                    <a:lstStyle/>
                    <a:p>
                      <a:pPr algn="ctr" rtl="0" fontAlgn="ctr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50" charset="-128"/>
                        <a:ea typeface="Yu Gothic" panose="020B0400000000000000" pitchFamily="50" charset="-128"/>
                      </a:endParaRPr>
                    </a:p>
                  </a:txBody>
                  <a:tcPr marL="9340" marR="9340" marT="93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340" marR="9340" marT="93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340" marR="9340" marT="93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游ゴシック" panose="020B0400000000000000" pitchFamily="50" charset="-128"/>
                        </a:rPr>
                        <a:t>13:00</a:t>
                      </a:r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50" charset="-128"/>
                          <a:ea typeface="Yu Gothic" panose="020B0400000000000000" pitchFamily="50" charset="-128"/>
                        </a:rPr>
                        <a:t>～</a:t>
                      </a:r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游ゴシック" panose="020B0400000000000000" pitchFamily="50" charset="-128"/>
                        </a:rPr>
                        <a:t>16:00</a:t>
                      </a:r>
                    </a:p>
                  </a:txBody>
                  <a:tcPr marL="9340" marR="9340" marT="93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1078900"/>
                  </a:ext>
                </a:extLst>
              </a:tr>
            </a:tbl>
          </a:graphicData>
        </a:graphic>
      </p:graphicFrame>
      <p:pic>
        <p:nvPicPr>
          <p:cNvPr id="5" name="図 4">
            <a:extLst>
              <a:ext uri="{FF2B5EF4-FFF2-40B4-BE49-F238E27FC236}">
                <a16:creationId xmlns:a16="http://schemas.microsoft.com/office/drawing/2014/main" id="{2B620124-2707-4A52-8BD4-261476C14C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67340" y="2831212"/>
            <a:ext cx="1231794" cy="1231794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43959A12-7818-B9C0-0A77-D0E63F057E5F}"/>
              </a:ext>
            </a:extLst>
          </p:cNvPr>
          <p:cNvSpPr txBox="1"/>
          <p:nvPr/>
        </p:nvSpPr>
        <p:spPr>
          <a:xfrm>
            <a:off x="-1" y="9033717"/>
            <a:ext cx="644842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55600">
              <a:spcBef>
                <a:spcPts val="600"/>
              </a:spcBef>
              <a:buNone/>
            </a:pPr>
            <a:r>
              <a:rPr lang="ja-JP" altLang="en-US" dirty="0">
                <a:solidFill>
                  <a:srgbClr val="000000"/>
                </a:solidFill>
                <a:latin typeface="Yu Gothic" panose="020B0400000000000000" pitchFamily="50" charset="-128"/>
                <a:ea typeface="游明朝" panose="02020400000000000000" pitchFamily="18" charset="-128"/>
                <a:cs typeface="Times New Roman" panose="02020603050405020304" pitchFamily="18" charset="0"/>
              </a:rPr>
              <a:t> ☆</a:t>
            </a:r>
            <a:r>
              <a:rPr lang="ja-JP" altLang="ja-JP" sz="1800" kern="1200" dirty="0">
                <a:solidFill>
                  <a:srgbClr val="000000"/>
                </a:solidFill>
                <a:effectLst/>
                <a:latin typeface="Yu Gothic" panose="020B0400000000000000" pitchFamily="50" charset="-128"/>
                <a:ea typeface="游明朝" panose="02020400000000000000" pitchFamily="18" charset="-128"/>
                <a:cs typeface="Times New Roman" panose="02020603050405020304" pitchFamily="18" charset="0"/>
              </a:rPr>
              <a:t>問い合わせ先：東京税理士会芝支部事務局</a:t>
            </a:r>
            <a:endParaRPr lang="en-US" altLang="ja-JP" sz="1800" kern="1200" dirty="0">
              <a:solidFill>
                <a:srgbClr val="000000"/>
              </a:solidFill>
              <a:effectLst/>
              <a:latin typeface="Yu Gothic" panose="020B0400000000000000" pitchFamily="50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indent="355600">
              <a:spcBef>
                <a:spcPts val="600"/>
              </a:spcBef>
              <a:buNone/>
            </a:pPr>
            <a:r>
              <a:rPr lang="ja-JP" altLang="en-US" sz="1700" kern="1200" dirty="0">
                <a:solidFill>
                  <a:srgbClr val="000000"/>
                </a:solidFill>
                <a:effectLst/>
                <a:latin typeface="Yu Gothic" panose="020B0400000000000000" pitchFamily="50" charset="-128"/>
                <a:ea typeface="游明朝" panose="02020400000000000000" pitchFamily="18" charset="-128"/>
                <a:cs typeface="Times New Roman" panose="02020603050405020304" pitchFamily="18" charset="0"/>
              </a:rPr>
              <a:t>　</a:t>
            </a:r>
            <a:r>
              <a:rPr lang="en-US" altLang="ja-JP" sz="1700" kern="1200" dirty="0">
                <a:solidFill>
                  <a:srgbClr val="000000"/>
                </a:solidFill>
                <a:effectLst/>
                <a:latin typeface="Yu Gothic" panose="020B0400000000000000" pitchFamily="50" charset="-128"/>
                <a:ea typeface="游明朝" panose="02020400000000000000" pitchFamily="18" charset="-128"/>
                <a:cs typeface="Times New Roman" panose="02020603050405020304" pitchFamily="18" charset="0"/>
              </a:rPr>
              <a:t>TEL</a:t>
            </a:r>
            <a:r>
              <a:rPr lang="ja-JP" altLang="ja-JP" sz="1700" kern="1200" dirty="0">
                <a:solidFill>
                  <a:srgbClr val="000000"/>
                </a:solidFill>
                <a:effectLst/>
                <a:latin typeface="Yu Gothic" panose="020B0400000000000000" pitchFamily="50" charset="-128"/>
                <a:ea typeface="游明朝" panose="02020400000000000000" pitchFamily="18" charset="-128"/>
                <a:cs typeface="Times New Roman" panose="02020603050405020304" pitchFamily="18" charset="0"/>
              </a:rPr>
              <a:t>：</a:t>
            </a:r>
            <a:r>
              <a:rPr lang="en-US" altLang="ja-JP" sz="1700" kern="1200" dirty="0">
                <a:solidFill>
                  <a:srgbClr val="000000"/>
                </a:solidFill>
                <a:effectLst/>
                <a:latin typeface="Yu Gothic" panose="020B0400000000000000" pitchFamily="50" charset="-128"/>
                <a:ea typeface="游明朝" panose="02020400000000000000" pitchFamily="18" charset="-128"/>
                <a:cs typeface="Times New Roman" panose="02020603050405020304" pitchFamily="18" charset="0"/>
              </a:rPr>
              <a:t>03-3453-6516</a:t>
            </a:r>
            <a:r>
              <a:rPr lang="ja-JP" altLang="ja-JP" sz="1700" kern="1200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游明朝" panose="02020400000000000000" pitchFamily="18" charset="-128"/>
                <a:cs typeface="Times New Roman" panose="02020603050405020304" pitchFamily="18" charset="0"/>
              </a:rPr>
              <a:t>（月曜日～金曜日・</a:t>
            </a:r>
            <a:r>
              <a:rPr lang="en-US" altLang="ja-JP" sz="1700" kern="1200" dirty="0">
                <a:solidFill>
                  <a:srgbClr val="000000"/>
                </a:solidFill>
                <a:effectLst/>
                <a:latin typeface="游明朝" panose="02020400000000000000" pitchFamily="18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9</a:t>
            </a:r>
            <a:r>
              <a:rPr lang="ja-JP" altLang="ja-JP" sz="1700" kern="1200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游明朝" panose="02020400000000000000" pitchFamily="18" charset="-128"/>
                <a:cs typeface="Times New Roman" panose="02020603050405020304" pitchFamily="18" charset="0"/>
              </a:rPr>
              <a:t>：</a:t>
            </a:r>
            <a:r>
              <a:rPr lang="en-US" altLang="ja-JP" sz="1700" kern="1200" dirty="0">
                <a:solidFill>
                  <a:srgbClr val="000000"/>
                </a:solidFill>
                <a:effectLst/>
                <a:latin typeface="游明朝" panose="02020400000000000000" pitchFamily="18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00</a:t>
            </a:r>
            <a:r>
              <a:rPr lang="ja-JP" altLang="ja-JP" sz="1700" kern="1200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游明朝" panose="02020400000000000000" pitchFamily="18" charset="-128"/>
                <a:cs typeface="Times New Roman" panose="02020603050405020304" pitchFamily="18" charset="0"/>
              </a:rPr>
              <a:t>～</a:t>
            </a:r>
            <a:r>
              <a:rPr lang="en-US" altLang="ja-JP" sz="1700" kern="1200" dirty="0">
                <a:solidFill>
                  <a:srgbClr val="000000"/>
                </a:solidFill>
                <a:effectLst/>
                <a:latin typeface="游明朝" panose="02020400000000000000" pitchFamily="18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17</a:t>
            </a:r>
            <a:r>
              <a:rPr lang="ja-JP" altLang="ja-JP" sz="1700" kern="1200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游明朝" panose="02020400000000000000" pitchFamily="18" charset="-128"/>
                <a:cs typeface="Times New Roman" panose="02020603050405020304" pitchFamily="18" charset="0"/>
              </a:rPr>
              <a:t>：</a:t>
            </a:r>
            <a:r>
              <a:rPr lang="en-US" altLang="ja-JP" sz="1700" kern="1200" dirty="0">
                <a:solidFill>
                  <a:srgbClr val="000000"/>
                </a:solidFill>
                <a:effectLst/>
                <a:latin typeface="游明朝" panose="02020400000000000000" pitchFamily="18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00</a:t>
            </a:r>
            <a:r>
              <a:rPr lang="ja-JP" altLang="ja-JP" sz="1700" kern="1200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游明朝" panose="02020400000000000000" pitchFamily="18" charset="-128"/>
                <a:cs typeface="Times New Roman" panose="02020603050405020304" pitchFamily="18" charset="0"/>
              </a:rPr>
              <a:t>）</a:t>
            </a:r>
            <a:endParaRPr lang="ja-JP" altLang="ja-JP" sz="1700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871139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91440" tIns="45720" rIns="91440" bIns="45720" rtlCol="0">
        <a:noAutofit/>
      </a:bodyPr>
      <a:lstStyle>
        <a:defPPr algn="l">
          <a:defRPr sz="3200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406</TotalTime>
  <Words>210</Words>
  <Application>Microsoft Office PowerPoint</Application>
  <PresentationFormat>A4 210 x 297 mm</PresentationFormat>
  <Paragraphs>39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ＭＳ Ｐゴシック</vt:lpstr>
      <vt:lpstr>ＭＳ ゴシック</vt:lpstr>
      <vt:lpstr>游ゴシック</vt:lpstr>
      <vt:lpstr>游ゴシック</vt:lpstr>
      <vt:lpstr>游明朝</vt:lpstr>
      <vt:lpstr>Arial</vt:lpstr>
      <vt:lpstr>Calibri</vt:lpstr>
      <vt:lpstr>Calibri Light</vt:lpstr>
      <vt:lpstr>Office テーマ</vt:lpstr>
      <vt:lpstr>事前申込制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事 前 申 込 制</dc:title>
  <dc:creator>田中 伽龍</dc:creator>
  <cp:lastModifiedBy>東京税理士会芝支部-12</cp:lastModifiedBy>
  <cp:revision>26</cp:revision>
  <cp:lastPrinted>2025-12-16T00:48:31Z</cp:lastPrinted>
  <dcterms:created xsi:type="dcterms:W3CDTF">2021-10-27T09:22:29Z</dcterms:created>
  <dcterms:modified xsi:type="dcterms:W3CDTF">2025-12-16T00:49:33Z</dcterms:modified>
</cp:coreProperties>
</file>